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imes New Roman Bold" charset="1" panose="02020803070505020304"/>
      <p:regular r:id="rId19"/>
    </p:embeddedFont>
    <p:embeddedFont>
      <p:font typeface="Times New Roman" charset="1" panose="02020603050405020304"/>
      <p:regular r:id="rId20"/>
    </p:embeddedFont>
    <p:embeddedFont>
      <p:font typeface="Arimo" charset="1" panose="020B0604020202020204"/>
      <p:regular r:id="rId21"/>
    </p:embeddedFont>
    <p:embeddedFont>
      <p:font typeface="Arimo Bold" charset="1" panose="020B07040202020202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Relationship Id="rId8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Relationship Id="rId8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Relationship Id="rId8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2514602" y="1386125"/>
            <a:ext cx="13158786" cy="4043062"/>
            <a:chOff x="0" y="0"/>
            <a:chExt cx="17545048" cy="539074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545048" cy="5390749"/>
            </a:xfrm>
            <a:custGeom>
              <a:avLst/>
              <a:gdLst/>
              <a:ahLst/>
              <a:cxnLst/>
              <a:rect r="r" b="b" t="t" l="l"/>
              <a:pathLst>
                <a:path h="5390749" w="17545048">
                  <a:moveTo>
                    <a:pt x="0" y="0"/>
                  </a:moveTo>
                  <a:lnTo>
                    <a:pt x="17545048" y="0"/>
                  </a:lnTo>
                  <a:lnTo>
                    <a:pt x="17545048" y="5390749"/>
                  </a:lnTo>
                  <a:lnTo>
                    <a:pt x="0" y="53907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38125"/>
              <a:ext cx="17545048" cy="562887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561"/>
                </a:lnSpc>
              </a:pPr>
            </a:p>
            <a:p>
              <a:pPr algn="ctr">
                <a:lnSpc>
                  <a:spcPts val="6561"/>
                </a:lnSpc>
              </a:pPr>
              <a:r>
                <a:rPr lang="en-US" sz="3645" b="true">
                  <a:solidFill>
                    <a:srgbClr val="2FA087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EEC1361 – SOLAR ENERGY TECHNOLOGY</a:t>
              </a:r>
              <a:r>
                <a:rPr lang="en-US" sz="3645" b="true">
                  <a:solidFill>
                    <a:srgbClr val="FF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</a:t>
              </a:r>
            </a:p>
            <a:p>
              <a:pPr algn="ctr">
                <a:lnSpc>
                  <a:spcPts val="6561"/>
                </a:lnSpc>
              </a:pPr>
              <a:r>
                <a:rPr lang="en-US" sz="3645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Hybrid Powered Dual-Brush Dry Cleaning System for Enhancing Solar Photovoltaic Panel Efficiency</a:t>
              </a:r>
            </a:p>
            <a:p>
              <a:pPr algn="ctr">
                <a:lnSpc>
                  <a:spcPts val="6561"/>
                </a:lnSpc>
              </a:pPr>
              <a:r>
                <a:rPr lang="en-US" sz="3645" b="true">
                  <a:solidFill>
                    <a:srgbClr val="FF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BATCH NO:19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770912" y="4804844"/>
            <a:ext cx="9747194" cy="3166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000">
                <a:solidFill>
                  <a:srgbClr val="35507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</a:t>
            </a:r>
          </a:p>
          <a:p>
            <a:pPr algn="l">
              <a:lnSpc>
                <a:spcPts val="5184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BHARANIDHARAN T[927623BEE013]</a:t>
            </a:r>
          </a:p>
          <a:p>
            <a:pPr algn="l">
              <a:lnSpc>
                <a:spcPts val="5184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2.KISHWAR R[927623BEE045]</a:t>
            </a:r>
          </a:p>
          <a:p>
            <a:pPr algn="l">
              <a:lnSpc>
                <a:spcPts val="5184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3.MYMUKIL K[927623BEE058]</a:t>
            </a:r>
          </a:p>
          <a:p>
            <a:pPr algn="l">
              <a:lnSpc>
                <a:spcPts val="5184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4.NANDHISH P[927623BEE059]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564541" y="5749660"/>
            <a:ext cx="6125043" cy="2956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000">
                <a:solidFill>
                  <a:srgbClr val="35507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GUIDED BY:</a:t>
            </a:r>
          </a:p>
          <a:p>
            <a:pPr algn="l">
              <a:lnSpc>
                <a:spcPts val="4320"/>
              </a:lnSpc>
            </a:pPr>
            <a:r>
              <a:rPr lang="en-US" sz="3000">
                <a:solidFill>
                  <a:srgbClr val="35507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Mr.M.RAMESH</a:t>
            </a:r>
          </a:p>
          <a:p>
            <a:pPr algn="l">
              <a:lnSpc>
                <a:spcPts val="4320"/>
              </a:lnSpc>
            </a:pPr>
            <a:r>
              <a:rPr lang="en-US" sz="3000">
                <a:solidFill>
                  <a:srgbClr val="35507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Assistant Professor/EEE</a:t>
            </a:r>
          </a:p>
          <a:p>
            <a:pPr algn="l">
              <a:lnSpc>
                <a:spcPts val="4320"/>
              </a:lnSpc>
            </a:pPr>
          </a:p>
          <a:p>
            <a:pPr algn="l">
              <a:lnSpc>
                <a:spcPts val="5184"/>
              </a:lnSpc>
            </a:pPr>
            <a:r>
              <a:rPr lang="en-US" sz="3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4973901" y="516192"/>
            <a:ext cx="1735360" cy="1077087"/>
            <a:chOff x="0" y="0"/>
            <a:chExt cx="2313813" cy="1436115"/>
          </a:xfrm>
        </p:grpSpPr>
        <p:sp>
          <p:nvSpPr>
            <p:cNvPr name="Freeform 13" id="13" descr="kr.png"/>
            <p:cNvSpPr/>
            <p:nvPr/>
          </p:nvSpPr>
          <p:spPr>
            <a:xfrm flipH="false" flipV="false" rot="0">
              <a:off x="0" y="0"/>
              <a:ext cx="2313813" cy="1436116"/>
            </a:xfrm>
            <a:custGeom>
              <a:avLst/>
              <a:gdLst/>
              <a:ahLst/>
              <a:cxnLst/>
              <a:rect r="r" b="b" t="t" l="l"/>
              <a:pathLst>
                <a:path h="1436116" w="2313813">
                  <a:moveTo>
                    <a:pt x="0" y="0"/>
                  </a:moveTo>
                  <a:lnTo>
                    <a:pt x="2313813" y="0"/>
                  </a:lnTo>
                  <a:lnTo>
                    <a:pt x="2313813" y="1436116"/>
                  </a:lnTo>
                  <a:lnTo>
                    <a:pt x="0" y="14361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1" r="0" b="-1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2963" r="0" b="-2963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1518106" y="8810624"/>
            <a:ext cx="4114800" cy="561976"/>
            <a:chOff x="0" y="0"/>
            <a:chExt cx="5486400" cy="74930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PROTOTYPE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6126897" y="2793764"/>
            <a:ext cx="6034206" cy="6614676"/>
          </a:xfrm>
          <a:custGeom>
            <a:avLst/>
            <a:gdLst/>
            <a:ahLst/>
            <a:cxnLst/>
            <a:rect r="r" b="b" t="t" l="l"/>
            <a:pathLst>
              <a:path h="6614676" w="6034206">
                <a:moveTo>
                  <a:pt x="0" y="0"/>
                </a:moveTo>
                <a:lnTo>
                  <a:pt x="6034206" y="0"/>
                </a:lnTo>
                <a:lnTo>
                  <a:pt x="6034206" y="6614676"/>
                </a:lnTo>
                <a:lnTo>
                  <a:pt x="0" y="66146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21142" r="0" b="-41034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COMPONENTS DETAILS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28750" y="2156494"/>
            <a:ext cx="15430500" cy="6705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99"/>
              </a:lnSpc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1. Microcontroller &amp; Modules</a:t>
            </a:r>
          </a:p>
          <a:p>
            <a:pPr algn="just" marL="647698" indent="-323849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ESP32 Board</a:t>
            </a:r>
          </a:p>
          <a:p>
            <a:pPr algn="just" marL="647698" indent="-323849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HC-05 Bluetooth Module</a:t>
            </a:r>
          </a:p>
          <a:p>
            <a:pPr algn="just">
              <a:lnSpc>
                <a:spcPts val="5999"/>
              </a:lnSpc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2. Motor Control Components</a:t>
            </a:r>
          </a:p>
          <a:p>
            <a:pPr algn="just" marL="647698" indent="-323849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L298N Motor Driver Module</a:t>
            </a:r>
          </a:p>
          <a:p>
            <a:pPr algn="just" marL="647698" indent="-323849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DC Gear Motor</a:t>
            </a:r>
          </a:p>
          <a:p>
            <a:pPr algn="just">
              <a:lnSpc>
                <a:spcPts val="5999"/>
              </a:lnSpc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3. Display Unit</a:t>
            </a:r>
          </a:p>
          <a:p>
            <a:pPr algn="just" marL="647698" indent="-323849" lvl="1">
              <a:lnSpc>
                <a:spcPts val="59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16×2 LCD Display Module</a:t>
            </a:r>
          </a:p>
          <a:p>
            <a:pPr algn="just">
              <a:lnSpc>
                <a:spcPts val="5999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18106" y="8810624"/>
            <a:ext cx="4114800" cy="561976"/>
            <a:chOff x="0" y="0"/>
            <a:chExt cx="5486400" cy="7493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WORKING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28750" y="2299369"/>
            <a:ext cx="15430500" cy="616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ESP32 receives control signals through the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HC-05 Bluetooth module,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allowing the user to operate the robot wirelessly.</a:t>
            </a:r>
          </a:p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Based on these commands, the ESP32 sends control signals to the 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L298N motor driver to move the robot forward, backward, left, or right.</a:t>
            </a:r>
          </a:p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DC motors connected to the wheels rotate accordingly, enabling the robot to navigate across the surface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custom circuit boards handle power distribution, relay control, and signal conditioning to ensure stable operation.</a:t>
            </a:r>
          </a:p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LCD display shows essential information such as status, commands received, or battery-related messages during operation.</a:t>
            </a:r>
          </a:p>
          <a:p>
            <a:pPr algn="just">
              <a:lnSpc>
                <a:spcPts val="4499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46681" y="8810624"/>
            <a:ext cx="4114800" cy="561976"/>
            <a:chOff x="0" y="0"/>
            <a:chExt cx="5486400" cy="7493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RESULT AND DISCUSSION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28750" y="2299369"/>
            <a:ext cx="15430500" cy="6724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robot successfully received and executed Bluetooth commands, showing smooth wireless control through the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HC-05 module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without delays or communication drops.</a:t>
            </a:r>
          </a:p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Movement of the robot was stable and consistent, as the 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L298N motor driver and DC motors provided adequate torque and directional control on the test surface.</a:t>
            </a:r>
          </a:p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ESP32 processed commands accurately, demonstrating reliable integration between the controller,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motor driver, relay board, and power circuitry.</a:t>
            </a:r>
          </a:p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LCD display functioned effectively, providing real-time status updates such as connection confirmation, command response, and system readiness.</a:t>
            </a:r>
          </a:p>
          <a:p>
            <a:pPr algn="just" marL="647698" indent="-323849" lvl="1">
              <a:lnSpc>
                <a:spcPts val="4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Overall system performance</a:t>
            </a: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was efficient, with the prototype showing good responsiveness, stable power handling through the capacitor bank, and smooth coordinated operation of all hardware modules.</a:t>
            </a:r>
          </a:p>
          <a:p>
            <a:pPr algn="just">
              <a:lnSpc>
                <a:spcPts val="4499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1518106" y="8810624"/>
            <a:ext cx="4114800" cy="561976"/>
            <a:chOff x="0" y="0"/>
            <a:chExt cx="5486400" cy="7493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413876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ABSTRACT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57325" y="2742010"/>
            <a:ext cx="15430500" cy="5402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This project presents a low-cost, waterless solar panel cleaning robot that uses a dual-brush system consisting of a nylon brush and a microfiber roller.</a:t>
            </a:r>
          </a:p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robot moves over solar panels, removing dust and fine particles without the need for air compressors or water.</a:t>
            </a:r>
          </a:p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 rechargeable battery with  solar charging powers the cleaning and mobility of the system, making the design energy-efficient and easy to deploy.</a:t>
            </a:r>
          </a:p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prototype offers a lightweight, modular, and maintenance-friendly solution for improving solar panel efficiency in residential and small solar farm installations.</a:t>
            </a:r>
          </a:p>
          <a:p>
            <a:pPr algn="l">
              <a:lnSpc>
                <a:spcPts val="4800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18106" y="8810624"/>
            <a:ext cx="4114800" cy="561976"/>
            <a:chOff x="0" y="0"/>
            <a:chExt cx="5486400" cy="7493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OBJECTIVE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57325" y="2742010"/>
            <a:ext cx="15430500" cy="5402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 design a lightweight, low-cost solar panel cleaning robot that operates without water or air compressors.</a:t>
            </a:r>
          </a:p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 achieve effective dust removal using a dual-brush system with nylon and microfiber rollers.</a:t>
            </a:r>
          </a:p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 enable movement across solar panels using a simple motor-driven mobility mechanism.</a:t>
            </a:r>
          </a:p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 ensure continuous and reliable operation through a rechargeable battery with optional solar trickle charging support.</a:t>
            </a:r>
          </a:p>
          <a:p>
            <a:pPr algn="l">
              <a:lnSpc>
                <a:spcPts val="4800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18106" y="8810624"/>
            <a:ext cx="4114800" cy="561976"/>
            <a:chOff x="0" y="0"/>
            <a:chExt cx="5486400" cy="7493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INTRODUCTION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57325" y="2742010"/>
            <a:ext cx="15430500" cy="5402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Solar panels lose efficiency when dust and dirt accumulate on their surface, making regular cleaning essential for maintaining optimal power output.</a:t>
            </a:r>
          </a:p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Manual cleaning is time-consuming, labour-intensive, and often difficult on large or hard-to-reach rooftop installations.</a:t>
            </a:r>
          </a:p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 address this a waterless cleaning robot using nylon and microfiber brushes offers an efficient and low-maintenance solution.</a:t>
            </a:r>
          </a:p>
          <a:p>
            <a:pPr algn="l" marL="690876" indent="-345438" lvl="1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This prototype provides a simple, affordable approach to keeping solar panels clean while reducing human effort and improving long-term energy generation.</a:t>
            </a:r>
          </a:p>
          <a:p>
            <a:pPr algn="l">
              <a:lnSpc>
                <a:spcPts val="4800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18106" y="8810624"/>
            <a:ext cx="4114800" cy="561976"/>
            <a:chOff x="0" y="0"/>
            <a:chExt cx="5486400" cy="7493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LITERATURE REVIEW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28750" y="2299369"/>
            <a:ext cx="15430500" cy="6059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Title: "Autonomous Dry Cleaning System for Solar PV Panels"</a:t>
            </a:r>
          </a:p>
          <a:p>
            <a:pPr algn="l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Source: IEEE Xplore</a:t>
            </a:r>
          </a:p>
          <a:p>
            <a:pPr algn="l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Summary: Presents a waterless robotic cleaning mechanism using rotating brushes for dust removal on solar panels. Demonstrates that dry cleaning methods significantly improve p</a:t>
            </a:r>
            <a:r>
              <a:rPr lang="en-US" sz="26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anel efficiency while reducing maintenance costs and water usage in arid regions.</a:t>
            </a:r>
          </a:p>
          <a:p>
            <a:pPr algn="l">
              <a:lnSpc>
                <a:spcPts val="4049"/>
              </a:lnSpc>
            </a:pPr>
          </a:p>
          <a:p>
            <a:pPr algn="l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Title: "Brush-Based Robotic Mechanism for Maintaining Rooftop Solar Installations"</a:t>
            </a:r>
          </a:p>
          <a:p>
            <a:pPr algn="l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</a:t>
            </a:r>
            <a:r>
              <a:rPr lang="en-US" sz="26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ource: IJEETR (International Journal of Electrical Engineering &amp; Technology Research)</a:t>
            </a:r>
          </a:p>
          <a:p>
            <a:pPr algn="l">
              <a:lnSpc>
                <a:spcPts val="4049"/>
              </a:lnSpc>
            </a:pPr>
            <a:r>
              <a:rPr lang="en-US" sz="26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Summary: Discusses a lightweight mobile robot using nylon bristles for safe surface cleaning. Highlights the effectiveness of soft-bristle brushes in preventing micro-scratches while maintaining consistent cleaning performance on rooftop solar arrays.</a:t>
            </a:r>
          </a:p>
          <a:p>
            <a:pPr algn="l">
              <a:lnSpc>
                <a:spcPts val="4050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18106" y="8810624"/>
            <a:ext cx="4114800" cy="561976"/>
            <a:chOff x="0" y="0"/>
            <a:chExt cx="5486400" cy="7493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EXISTING METHOD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28750" y="2299369"/>
            <a:ext cx="15430500" cy="6808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Brush-based systems often struggle with uneven or accumulated dust layers:</a:t>
            </a:r>
          </a:p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Existing nylon brush cleaners are not always effective when dust is thick, sticky, or unevenly deposited, leading to inc</a:t>
            </a:r>
            <a:r>
              <a:rPr lang="en-US" sz="27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omplete cleaning in a single pass.</a:t>
            </a:r>
          </a:p>
          <a:p>
            <a:pPr algn="just"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Air blower/air-jet systems are expensive and energy-intensive:</a:t>
            </a:r>
          </a:p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High-pressure air cleaning requires powerful motors or compressors, increasing cost, weight, and power consumption, making them unsuitable for small installations.</a:t>
            </a:r>
          </a:p>
          <a:p>
            <a:pPr algn="just"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Electrostatic cleaning is not effective for sticky or heavy dust:</a:t>
            </a:r>
          </a:p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It only removes loose particles and fails against mud, bird droppings, pollen, or moisture-bound dust.</a:t>
            </a:r>
          </a:p>
          <a:p>
            <a:pPr algn="just" marL="604518" indent="-302259" lvl="1">
              <a:lnSpc>
                <a:spcPts val="4199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Manual waterless tools are labor-dependent and slow:</a:t>
            </a:r>
          </a:p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Manual brushes or microfiber cleaners require human effort, making them impractical for large installations or daily cleaning needs.</a:t>
            </a:r>
          </a:p>
          <a:p>
            <a:pPr algn="just">
              <a:lnSpc>
                <a:spcPts val="4200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18106" y="8810624"/>
            <a:ext cx="4114800" cy="561976"/>
            <a:chOff x="0" y="0"/>
            <a:chExt cx="5486400" cy="7493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PROPOSED METHOD/PROJECT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28750" y="2013619"/>
            <a:ext cx="15430500" cy="7429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7" indent="-323848" lvl="1">
              <a:lnSpc>
                <a:spcPts val="7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robot uses a dual-brush system with a nylon brush and a microfiber roller to clean solar panels effectively without water or air.</a:t>
            </a:r>
          </a:p>
          <a:p>
            <a:pPr algn="just" marL="647697" indent="-323848" lvl="1">
              <a:lnSpc>
                <a:spcPts val="7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 lightweight frame with DC gear motors allows the robot to move along the panels.</a:t>
            </a:r>
          </a:p>
          <a:p>
            <a:pPr algn="just" marL="647697" indent="-323848" lvl="1">
              <a:lnSpc>
                <a:spcPts val="7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 rechargeable battery with optional solar trickle charging powers the cleaning and mobility system for continuous operation.</a:t>
            </a:r>
          </a:p>
          <a:p>
            <a:pPr algn="just" marL="647697" indent="-323848" lvl="1">
              <a:lnSpc>
                <a:spcPts val="7499"/>
              </a:lnSpc>
              <a:buFont typeface="Arial"/>
              <a:buChar char="•"/>
            </a:pPr>
            <a:r>
              <a:rPr lang="en-US" sz="29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Dust collected by the brushes is captured in a removable tray, ensuring clean surfaces and easy maintenance.</a:t>
            </a:r>
          </a:p>
          <a:p>
            <a:pPr algn="just">
              <a:lnSpc>
                <a:spcPts val="7499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1370661" y="8810624"/>
            <a:ext cx="10009330" cy="561976"/>
            <a:chOff x="0" y="0"/>
            <a:chExt cx="13345773" cy="74930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345773" cy="749301"/>
            </a:xfrm>
            <a:custGeom>
              <a:avLst/>
              <a:gdLst/>
              <a:ahLst/>
              <a:cxnLst/>
              <a:rect r="r" b="b" t="t" l="l"/>
              <a:pathLst>
                <a:path h="749301" w="13345773">
                  <a:moveTo>
                    <a:pt x="0" y="0"/>
                  </a:moveTo>
                  <a:lnTo>
                    <a:pt x="13345773" y="0"/>
                  </a:lnTo>
                  <a:lnTo>
                    <a:pt x="13345773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3345773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MODEL 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REVIEW PRESENTATION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518106" y="8810624"/>
            <a:ext cx="4114800" cy="561976"/>
            <a:chOff x="0" y="0"/>
            <a:chExt cx="5486400" cy="74930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486400" cy="749301"/>
            </a:xfrm>
            <a:custGeom>
              <a:avLst/>
              <a:gdLst/>
              <a:ahLst/>
              <a:cxnLst/>
              <a:rect r="r" b="b" t="t" l="l"/>
              <a:pathLst>
                <a:path h="749301" w="5486400">
                  <a:moveTo>
                    <a:pt x="0" y="0"/>
                  </a:moveTo>
                  <a:lnTo>
                    <a:pt x="5486400" y="0"/>
                  </a:lnTo>
                  <a:lnTo>
                    <a:pt x="54864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54864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r">
                <a:lnSpc>
                  <a:spcPts val="1800"/>
                </a:lnSpc>
              </a:pP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05</a:t>
              </a:r>
              <a:r>
                <a:rPr lang="en-US" sz="150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-12-2025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BLOCK DIAGRAM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2648151" y="2309093"/>
            <a:ext cx="12991698" cy="7551425"/>
          </a:xfrm>
          <a:custGeom>
            <a:avLst/>
            <a:gdLst/>
            <a:ahLst/>
            <a:cxnLst/>
            <a:rect r="r" b="b" t="t" l="l"/>
            <a:pathLst>
              <a:path h="7551425" w="12991698">
                <a:moveTo>
                  <a:pt x="0" y="0"/>
                </a:moveTo>
                <a:lnTo>
                  <a:pt x="12991698" y="0"/>
                </a:lnTo>
                <a:lnTo>
                  <a:pt x="12991698" y="7551425"/>
                </a:lnTo>
                <a:lnTo>
                  <a:pt x="0" y="755142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9050"/>
            <a:ext cx="18288000" cy="10287000"/>
            <a:chOff x="0" y="0"/>
            <a:chExt cx="24383999" cy="13716001"/>
          </a:xfrm>
        </p:grpSpPr>
        <p:sp>
          <p:nvSpPr>
            <p:cNvPr name="Freeform 4" id="4" descr="\\DROBO-FS\QuickDrops\JB\PPTX NG\Droplets\LightingOverlay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7325" y="0"/>
            <a:ext cx="15430500" cy="10287000"/>
            <a:chOff x="0" y="0"/>
            <a:chExt cx="20574000" cy="1371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0574000">
                  <a:moveTo>
                    <a:pt x="0" y="0"/>
                  </a:moveTo>
                  <a:lnTo>
                    <a:pt x="20574000" y="0"/>
                  </a:lnTo>
                  <a:lnTo>
                    <a:pt x="2057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alphaModFix amt="7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06128" y="510459"/>
            <a:ext cx="16223224" cy="1229649"/>
            <a:chOff x="0" y="0"/>
            <a:chExt cx="21630965" cy="163953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630965" cy="1639532"/>
            </a:xfrm>
            <a:custGeom>
              <a:avLst/>
              <a:gdLst/>
              <a:ahLst/>
              <a:cxnLst/>
              <a:rect r="r" b="b" t="t" l="l"/>
              <a:pathLst>
                <a:path h="1639532" w="21630965">
                  <a:moveTo>
                    <a:pt x="0" y="0"/>
                  </a:moveTo>
                  <a:lnTo>
                    <a:pt x="21630965" y="0"/>
                  </a:lnTo>
                  <a:lnTo>
                    <a:pt x="21630965" y="1639532"/>
                  </a:lnTo>
                  <a:lnTo>
                    <a:pt x="0" y="16395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28575"/>
              <a:ext cx="21630965" cy="161095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5832"/>
                </a:lnSpc>
              </a:pPr>
              <a:r>
                <a:rPr lang="en-US" sz="54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CIRCUIT DIAGRAM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14798" y="307419"/>
            <a:ext cx="3577495" cy="1635728"/>
            <a:chOff x="0" y="0"/>
            <a:chExt cx="4769993" cy="218097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69993" cy="2180971"/>
            </a:xfrm>
            <a:custGeom>
              <a:avLst/>
              <a:gdLst/>
              <a:ahLst/>
              <a:cxnLst/>
              <a:rect r="r" b="b" t="t" l="l"/>
              <a:pathLst>
                <a:path h="2180971" w="4769993">
                  <a:moveTo>
                    <a:pt x="0" y="0"/>
                  </a:moveTo>
                  <a:lnTo>
                    <a:pt x="4769993" y="0"/>
                  </a:lnTo>
                  <a:lnTo>
                    <a:pt x="4769993" y="2180971"/>
                  </a:lnTo>
                  <a:lnTo>
                    <a:pt x="0" y="2180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963" r="0" b="-2963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5140898" y="154137"/>
            <a:ext cx="2432304" cy="1942243"/>
            <a:chOff x="0" y="0"/>
            <a:chExt cx="3243072" cy="2589658"/>
          </a:xfrm>
        </p:grpSpPr>
        <p:sp>
          <p:nvSpPr>
            <p:cNvPr name="Freeform 13" id="13" descr="kr.jpg"/>
            <p:cNvSpPr/>
            <p:nvPr/>
          </p:nvSpPr>
          <p:spPr>
            <a:xfrm flipH="false" flipV="false" rot="0">
              <a:off x="0" y="0"/>
              <a:ext cx="3243072" cy="2589657"/>
            </a:xfrm>
            <a:custGeom>
              <a:avLst/>
              <a:gdLst/>
              <a:ahLst/>
              <a:cxnLst/>
              <a:rect r="r" b="b" t="t" l="l"/>
              <a:pathLst>
                <a:path h="2589657" w="3243072">
                  <a:moveTo>
                    <a:pt x="0" y="0"/>
                  </a:moveTo>
                  <a:lnTo>
                    <a:pt x="3243072" y="0"/>
                  </a:lnTo>
                  <a:lnTo>
                    <a:pt x="3243072" y="2589657"/>
                  </a:lnTo>
                  <a:lnTo>
                    <a:pt x="0" y="258965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8316" t="0" r="-8316" b="0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4543791" y="1740108"/>
            <a:ext cx="9200418" cy="8245875"/>
          </a:xfrm>
          <a:custGeom>
            <a:avLst/>
            <a:gdLst/>
            <a:ahLst/>
            <a:cxnLst/>
            <a:rect r="r" b="b" t="t" l="l"/>
            <a:pathLst>
              <a:path h="8245875" w="9200418">
                <a:moveTo>
                  <a:pt x="0" y="0"/>
                </a:moveTo>
                <a:lnTo>
                  <a:pt x="9200418" y="0"/>
                </a:lnTo>
                <a:lnTo>
                  <a:pt x="9200418" y="8245874"/>
                </a:lnTo>
                <a:lnTo>
                  <a:pt x="0" y="82458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DAG4iTGpeTk</dc:identifier>
  <dcterms:modified xsi:type="dcterms:W3CDTF">2011-08-01T06:04:30Z</dcterms:modified>
  <cp:revision>1</cp:revision>
  <dc:title>Self-Powered Modular PV Cleaning Robot.pptx</dc:title>
</cp:coreProperties>
</file>

<file path=docProps/thumbnail.jpeg>
</file>